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311" r:id="rId4"/>
    <p:sldId id="312" r:id="rId5"/>
    <p:sldId id="259" r:id="rId6"/>
    <p:sldId id="309" r:id="rId7"/>
    <p:sldId id="305" r:id="rId8"/>
    <p:sldId id="306" r:id="rId9"/>
    <p:sldId id="308" r:id="rId10"/>
    <p:sldId id="264" r:id="rId11"/>
    <p:sldId id="256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notesView">
  <p:normalViewPr>
    <p:restoredLeft sz="21847"/>
    <p:restoredTop sz="65677"/>
  </p:normalViewPr>
  <p:slideViewPr>
    <p:cSldViewPr snapToGrid="0" snapToObjects="1">
      <p:cViewPr varScale="1">
        <p:scale>
          <a:sx n="80" d="100"/>
          <a:sy n="80" d="100"/>
        </p:scale>
        <p:origin x="1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2B5093-4067-4244-A5CE-06EFDC026A6C}" type="datetimeFigureOut">
              <a:rPr lang="en-US" smtClean="0"/>
              <a:t>6/8/18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D20CF4-F5A6-B143-AAF3-215326FE9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88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D20CF4-F5A6-B143-AAF3-215326FE9B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711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D20CF4-F5A6-B143-AAF3-215326FE9B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911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>
            <a:extLst>
              <a:ext uri="{FF2B5EF4-FFF2-40B4-BE49-F238E27FC236}">
                <a16:creationId xmlns:a16="http://schemas.microsoft.com/office/drawing/2014/main" id="{45749DDB-02CB-2244-9A92-F1042FB740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7500" y="1006475"/>
            <a:ext cx="4595813" cy="344805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098" name="Text Box 2">
            <a:extLst>
              <a:ext uri="{FF2B5EF4-FFF2-40B4-BE49-F238E27FC236}">
                <a16:creationId xmlns:a16="http://schemas.microsoft.com/office/drawing/2014/main" id="{4D3044B9-7CEB-A04E-A76B-145AC534B0C8}"/>
              </a:ext>
            </a:extLst>
          </p:cNvPr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85863" y="4787900"/>
            <a:ext cx="5407025" cy="38258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85725" indent="-85725" eaLnBrk="1">
              <a:lnSpc>
                <a:spcPct val="93000"/>
              </a:lnSpc>
              <a:spcBef>
                <a:spcPct val="0"/>
              </a:spcBef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</a:pPr>
            <a:endParaRPr lang="en-GB" altLang="en-US" dirty="0">
              <a:latin typeface="Arial" panose="020B0604020202020204" pitchFamily="34" charset="0"/>
              <a:ea typeface="msgothic" charset="0"/>
              <a:cs typeface="ms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1141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60A4EEC-D0C3-DC4C-A22F-28A4FBB818DE}" type="slidenum">
              <a:rPr lang="en-US" sz="1200">
                <a:latin typeface="Calibri" charset="0"/>
              </a:rPr>
              <a:pPr eaLnBrk="1" hangingPunct="1"/>
              <a:t>12</a:t>
            </a:fld>
            <a:endParaRPr lang="en-US" sz="1200">
              <a:latin typeface="Calibri" charset="0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765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97C2C1-DE29-A34E-9DB6-ED08FFB2E4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5151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D20CF4-F5A6-B143-AAF3-215326FE9B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392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23 clades of 161 breeds based 150,000 SNPs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D20CF4-F5A6-B143-AAF3-215326FE9B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586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D20CF4-F5A6-B143-AAF3-215326FE9B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660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D20CF4-F5A6-B143-AAF3-215326FE9B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836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97C2C1-DE29-A34E-9DB6-ED08FFB2E4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588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D20CF4-F5A6-B143-AAF3-215326FE9B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245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85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97C2C1-DE29-A34E-9DB6-ED08FFB2E40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84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DBA19-1566-8149-AC46-1A5B61ED54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38E46A-0458-354F-8BEC-0BA33BB05A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C19CF-9066-1C48-B7C8-0CBE53191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CDD0A-9FEE-9841-A0C7-80C918B34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65673-5F92-A04B-82BD-FDF99BDAB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952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86037-7430-2240-ABDC-20D51B6B6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B882E0-1F71-D94E-84C9-F7CF4333C5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F025C-024B-EA47-81B9-DA4161B34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724AA-EEE3-8F42-AB9D-075C644A8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C19B7-1CDF-BF4A-84B0-D6A0171CE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75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25766-6E4C-F04D-A256-6BF7B6895A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DDE01-C46E-D844-AB45-E1FFFF85D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25886-3619-8F4F-9C4E-71A1EE6BD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98DB2-3F39-EB43-A972-F27AB2F78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F740E-EFDB-5744-AB06-040EE790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801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95A14-7486-B344-A9BC-81D316055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6D976-9CFC-E346-8A4C-40FABB619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60ECE-DF60-D84A-A0E4-602F6FD38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669BE-9F94-3742-BD44-A36A1D558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86F17-16EE-D743-885D-AE20764F3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400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6ED45-0AFA-5846-812D-9A8D2759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BF0717-EA8E-1C4D-9F8F-8A36B2EA6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E0AB7-C9AE-C249-A011-C8C0C84C8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7DC86-C2B1-6547-9522-06D4B3D97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A904E-FF8E-7A45-BD93-9291D481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67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FE5A0-F80F-764B-840B-05A8A9549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15AD3-E365-624E-A7A1-1FF6459D22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4C323-EBB8-4D4F-A65B-8DC7B3917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1C3298-B95F-DB49-9354-10A5622E2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11B234-6DFF-5B4A-9CA0-E86EED89F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8DBCE8-4B62-AD47-96F5-CF6F192F7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834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3CCE6-6577-804E-A842-857E9F519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7E908-5B34-5843-A673-BCC4206E6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66793B-DF36-DA47-9C49-0173FD863E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EDFA46-B4AD-D94A-AD66-BDD38B033E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9D1CE8-8467-5E46-A436-19BF7D0BA7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431D0A-7AD1-984F-AF54-2AEEF8536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15DE08-5EBF-3246-B331-07332116E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E3179C-8D57-434D-94A9-9F23ABC03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21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27FDC-846B-CF43-A007-96AC87152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370BF-0881-8946-943D-A1B1C4FA8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3B72FF-DB55-0243-A9F8-31AB013EF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1D54DC-33E1-7242-914F-DAC279C37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41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838DAE-DB51-BB4F-9A66-0808BE5EE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563DA-BCF9-2D45-98E7-730C32C74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C98BA-414B-A44A-9DDF-430D6654C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28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7BC8E-D840-DC4D-A606-095910F55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30FB1-5ECB-8542-A709-D7616A838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6F02F-5671-DD41-A51D-DB4B8A78A3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02896-1122-6A48-86E0-63E92BCFF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C127FD-CDB5-3449-A8F3-47A41BF30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34FB20-7A67-D744-84E3-FE28E89C1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459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A3658-A8D3-D240-9756-C041F71D5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06C9D5-3A72-5847-BE50-CFBF1C2FEE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910297-6C3D-5C42-9436-3B59E1EE69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0ADA1B-1E59-F64C-8ED8-F108744B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49991-BC8F-FC40-B2C2-E18B2ADBA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49C48E-2DB0-B84A-853C-AB452545B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81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BC6847-871E-D84C-B91A-8CA9B71BF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CCCF9-CCA6-A44E-8990-5FCC504ECE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C118D-58CA-E448-8FA4-1694B1BA11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91A35-AE8D-E546-A162-AF10B9CBBE5D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70C52-C24C-524D-A5FB-02272C48C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8FC98-CB4B-A040-A363-5060AD6396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43DDC-A93A-4946-AAAA-89F99DCA7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375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latteryjp@si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cornerstonegenomics.com/" TargetMode="External"/><Relationship Id="rId4" Type="http://schemas.openxmlformats.org/officeDocument/2006/relationships/hyperlink" Target="mailto:Jill.Pecon.Slattery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Disease Genes and Identification of Significant Variants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21491" y="5389239"/>
            <a:ext cx="10970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Slatteryjp@si.edu</a:t>
            </a:r>
            <a:r>
              <a:rPr lang="en-US" dirty="0"/>
              <a:t>							</a:t>
            </a:r>
          </a:p>
          <a:p>
            <a:r>
              <a:rPr lang="en-US" dirty="0">
                <a:hlinkClick r:id="rId4"/>
              </a:rPr>
              <a:t>Jill.Pecon.Slattery@gmail.com</a:t>
            </a:r>
            <a:r>
              <a:rPr lang="en-US" dirty="0"/>
              <a:t>					</a:t>
            </a:r>
            <a:r>
              <a:rPr lang="en-US" dirty="0">
                <a:hlinkClick r:id="rId5"/>
              </a:rPr>
              <a:t>www.cornerstonegenomics.com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69F1C1-D17E-C24B-803E-74D72B12E470}"/>
              </a:ext>
            </a:extLst>
          </p:cNvPr>
          <p:cNvSpPr txBox="1"/>
          <p:nvPr/>
        </p:nvSpPr>
        <p:spPr>
          <a:xfrm>
            <a:off x="5454316" y="4443663"/>
            <a:ext cx="1973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GDW2018</a:t>
            </a:r>
          </a:p>
        </p:txBody>
      </p:sp>
    </p:spTree>
    <p:extLst>
      <p:ext uri="{BB962C8B-B14F-4D97-AF65-F5344CB8AC3E}">
        <p14:creationId xmlns:p14="http://schemas.microsoft.com/office/powerpoint/2010/main" val="706361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3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262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>
            <a:extLst>
              <a:ext uri="{FF2B5EF4-FFF2-40B4-BE49-F238E27FC236}">
                <a16:creationId xmlns:a16="http://schemas.microsoft.com/office/drawing/2014/main" id="{14B3D253-9D4E-F049-8050-5ACD38DA2F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8995" y="381641"/>
            <a:ext cx="8494012" cy="414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pPr algn="ctr"/>
            <a:r>
              <a:rPr lang="en-GB" altLang="en-US" sz="1452" b="1">
                <a:latin typeface="Arial" panose="020B0604020202020204" pitchFamily="34" charset="0"/>
              </a:rPr>
              <a:t>Current status of the sequencing of life.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71C4931-ED3D-BB44-9151-827057CC6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1826" y="6002550"/>
            <a:ext cx="1991729" cy="633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3075" name="Picture 3">
            <a:extLst>
              <a:ext uri="{FF2B5EF4-FFF2-40B4-BE49-F238E27FC236}">
                <a16:creationId xmlns:a16="http://schemas.microsoft.com/office/drawing/2014/main" id="{419DDE0D-6F21-A349-BCEB-7B5388EF2C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669" y="796405"/>
            <a:ext cx="4481751" cy="4893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6" name="Text Box 4">
            <a:extLst>
              <a:ext uri="{FF2B5EF4-FFF2-40B4-BE49-F238E27FC236}">
                <a16:creationId xmlns:a16="http://schemas.microsoft.com/office/drawing/2014/main" id="{EDD4C968-C244-8D41-A9A2-05ED0D17AE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8006" y="5972308"/>
            <a:ext cx="3918651" cy="231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r>
              <a:rPr lang="en-GB" altLang="en-US" sz="1089" b="1">
                <a:latin typeface="Arial" panose="020B0604020202020204" pitchFamily="34" charset="0"/>
              </a:rPr>
              <a:t>Harris A. Lewin et al. PNAS 2018;115:17:4325-4333</a:t>
            </a:r>
          </a:p>
        </p:txBody>
      </p:sp>
      <p:sp>
        <p:nvSpPr>
          <p:cNvPr id="3077" name="Text Box 5">
            <a:extLst>
              <a:ext uri="{FF2B5EF4-FFF2-40B4-BE49-F238E27FC236}">
                <a16:creationId xmlns:a16="http://schemas.microsoft.com/office/drawing/2014/main" id="{8C8423C1-659C-C441-9B01-F2D9D2A6F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1451" y="6613175"/>
            <a:ext cx="4931078" cy="3470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85725" indent="-85725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r>
              <a:rPr lang="en-GB" altLang="en-US" sz="907">
                <a:latin typeface="Arial" panose="020B0604020202020204" pitchFamily="34" charset="0"/>
              </a:rPr>
              <a:t>©2018 by National Academy of Sciences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E8F6FB8-F2BE-924F-A24A-50A9F2D88114}"/>
              </a:ext>
            </a:extLst>
          </p:cNvPr>
          <p:cNvSpPr/>
          <p:nvPr/>
        </p:nvSpPr>
        <p:spPr>
          <a:xfrm>
            <a:off x="199856" y="126343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262626"/>
                </a:solidFill>
                <a:latin typeface="HelveticaNeue" panose="02000503000000020004" pitchFamily="2" charset="0"/>
              </a:rPr>
              <a:t>Earth </a:t>
            </a:r>
            <a:r>
              <a:rPr lang="en-US" dirty="0" err="1">
                <a:solidFill>
                  <a:srgbClr val="262626"/>
                </a:solidFill>
                <a:latin typeface="HelveticaNeue" panose="02000503000000020004" pitchFamily="2" charset="0"/>
              </a:rPr>
              <a:t>BioGenome</a:t>
            </a:r>
            <a:r>
              <a:rPr lang="en-US" dirty="0">
                <a:solidFill>
                  <a:srgbClr val="262626"/>
                </a:solidFill>
                <a:latin typeface="HelveticaNeue" panose="02000503000000020004" pitchFamily="2" charset="0"/>
              </a:rPr>
              <a:t> Project (EBP), a moonshot for biology that aims to sequence, catalog, and characterize the genomes of all of Earth’s eukaryotic biodiversity over a period of 10 years.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712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215900"/>
            <a:ext cx="7772400" cy="1143000"/>
          </a:xfrm>
        </p:spPr>
        <p:txBody>
          <a:bodyPr/>
          <a:lstStyle/>
          <a:p>
            <a:pPr eaLnBrk="1" hangingPunct="1"/>
            <a:r>
              <a:rPr lang="en-US" sz="2400" dirty="0">
                <a:latin typeface="Calibri" charset="0"/>
                <a:ea typeface="ＭＳ Ｐゴシック" charset="0"/>
                <a:cs typeface="ＭＳ Ｐゴシック" charset="0"/>
              </a:rPr>
              <a:t>Genomics Unites Human Biomedicine and Wildlife Research</a:t>
            </a:r>
          </a:p>
        </p:txBody>
      </p:sp>
      <p:sp>
        <p:nvSpPr>
          <p:cNvPr id="33794" name="Text Box 16"/>
          <p:cNvSpPr txBox="1">
            <a:spLocks noChangeArrowheads="1"/>
          </p:cNvSpPr>
          <p:nvPr/>
        </p:nvSpPr>
        <p:spPr bwMode="auto">
          <a:xfrm>
            <a:off x="1866902" y="1250950"/>
            <a:ext cx="3546475" cy="4000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4" rIns="91429" bIns="45714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>
                <a:latin typeface="Calibri" charset="0"/>
              </a:rPr>
              <a:t>Biomedical Advances in Humans</a:t>
            </a:r>
          </a:p>
        </p:txBody>
      </p:sp>
      <p:grpSp>
        <p:nvGrpSpPr>
          <p:cNvPr id="2" name="Group 21"/>
          <p:cNvGrpSpPr>
            <a:grpSpLocks/>
          </p:cNvGrpSpPr>
          <p:nvPr/>
        </p:nvGrpSpPr>
        <p:grpSpPr bwMode="auto">
          <a:xfrm>
            <a:off x="1778000" y="4476751"/>
            <a:ext cx="8648700" cy="2216150"/>
            <a:chOff x="254000" y="4476750"/>
            <a:chExt cx="8648700" cy="2216150"/>
          </a:xfrm>
        </p:grpSpPr>
        <p:sp>
          <p:nvSpPr>
            <p:cNvPr id="33803" name="Text Box 17"/>
            <p:cNvSpPr txBox="1">
              <a:spLocks noChangeArrowheads="1"/>
            </p:cNvSpPr>
            <p:nvPr/>
          </p:nvSpPr>
          <p:spPr bwMode="auto">
            <a:xfrm>
              <a:off x="263525" y="4476750"/>
              <a:ext cx="3153853" cy="400110"/>
            </a:xfrm>
            <a:prstGeom prst="rect">
              <a:avLst/>
            </a:prstGeom>
            <a:solidFill>
              <a:srgbClr val="9BBB5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2000">
                  <a:latin typeface="Calibri" charset="0"/>
                </a:rPr>
                <a:t>Natural Experiment: Wildlife</a:t>
              </a:r>
            </a:p>
          </p:txBody>
        </p:sp>
        <p:grpSp>
          <p:nvGrpSpPr>
            <p:cNvPr id="33804" name="Group 34"/>
            <p:cNvGrpSpPr>
              <a:grpSpLocks/>
            </p:cNvGrpSpPr>
            <p:nvPr/>
          </p:nvGrpSpPr>
          <p:grpSpPr bwMode="auto">
            <a:xfrm>
              <a:off x="254000" y="4978400"/>
              <a:ext cx="8648700" cy="1714500"/>
              <a:chOff x="160" y="3136"/>
              <a:chExt cx="5448" cy="1080"/>
            </a:xfrm>
          </p:grpSpPr>
          <p:sp>
            <p:nvSpPr>
              <p:cNvPr id="33805" name="Oval 26"/>
              <p:cNvSpPr>
                <a:spLocks noChangeArrowheads="1"/>
              </p:cNvSpPr>
              <p:nvPr/>
            </p:nvSpPr>
            <p:spPr bwMode="auto">
              <a:xfrm>
                <a:off x="3760" y="3136"/>
                <a:ext cx="1848" cy="392"/>
              </a:xfrm>
              <a:prstGeom prst="ellipse">
                <a:avLst/>
              </a:prstGeom>
              <a:solidFill>
                <a:srgbClr val="79D07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Calibri" charset="0"/>
                </a:endParaRPr>
              </a:p>
            </p:txBody>
          </p:sp>
          <p:grpSp>
            <p:nvGrpSpPr>
              <p:cNvPr id="33806" name="Group 33"/>
              <p:cNvGrpSpPr>
                <a:grpSpLocks/>
              </p:cNvGrpSpPr>
              <p:nvPr/>
            </p:nvGrpSpPr>
            <p:grpSpPr bwMode="auto">
              <a:xfrm>
                <a:off x="160" y="3160"/>
                <a:ext cx="5376" cy="1056"/>
                <a:chOff x="160" y="3160"/>
                <a:chExt cx="5376" cy="1056"/>
              </a:xfrm>
            </p:grpSpPr>
            <p:sp>
              <p:nvSpPr>
                <p:cNvPr id="33807" name="Oval 25"/>
                <p:cNvSpPr>
                  <a:spLocks noChangeArrowheads="1"/>
                </p:cNvSpPr>
                <p:nvPr/>
              </p:nvSpPr>
              <p:spPr bwMode="auto">
                <a:xfrm>
                  <a:off x="1600" y="3504"/>
                  <a:ext cx="2568" cy="432"/>
                </a:xfrm>
                <a:prstGeom prst="ellipse">
                  <a:avLst/>
                </a:prstGeom>
                <a:solidFill>
                  <a:srgbClr val="79D07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>
                    <a:latin typeface="Calibri" charset="0"/>
                  </a:endParaRPr>
                </a:p>
              </p:txBody>
            </p:sp>
            <p:sp>
              <p:nvSpPr>
                <p:cNvPr id="33808" name="Oval 24"/>
                <p:cNvSpPr>
                  <a:spLocks noChangeArrowheads="1"/>
                </p:cNvSpPr>
                <p:nvPr/>
              </p:nvSpPr>
              <p:spPr bwMode="auto">
                <a:xfrm>
                  <a:off x="160" y="3160"/>
                  <a:ext cx="1616" cy="408"/>
                </a:xfrm>
                <a:prstGeom prst="ellipse">
                  <a:avLst/>
                </a:prstGeom>
                <a:solidFill>
                  <a:srgbClr val="79D07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en-US">
                    <a:latin typeface="Calibri" charset="0"/>
                  </a:endParaRPr>
                </a:p>
              </p:txBody>
            </p:sp>
            <p:sp>
              <p:nvSpPr>
                <p:cNvPr id="33809" name="Text Box 19"/>
                <p:cNvSpPr txBox="1">
                  <a:spLocks noChangeArrowheads="1"/>
                </p:cNvSpPr>
                <p:nvPr/>
              </p:nvSpPr>
              <p:spPr bwMode="auto">
                <a:xfrm>
                  <a:off x="630" y="3225"/>
                  <a:ext cx="730" cy="23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eaLnBrk="1" hangingPunct="1"/>
                  <a:r>
                    <a:rPr lang="en-US" sz="1800">
                      <a:latin typeface="Calibri" charset="0"/>
                    </a:rPr>
                    <a:t>Speciation</a:t>
                  </a:r>
                </a:p>
              </p:txBody>
            </p:sp>
            <p:sp>
              <p:nvSpPr>
                <p:cNvPr id="33810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1708" y="3609"/>
                  <a:ext cx="2420" cy="23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eaLnBrk="1" hangingPunct="1"/>
                  <a:r>
                    <a:rPr lang="en-US" sz="1800">
                      <a:latin typeface="Calibri" charset="0"/>
                    </a:rPr>
                    <a:t>Population Genetics &amp; Phylogeography</a:t>
                  </a:r>
                </a:p>
              </p:txBody>
            </p:sp>
            <p:sp>
              <p:nvSpPr>
                <p:cNvPr id="33811" name="Text Box 21"/>
                <p:cNvSpPr txBox="1">
                  <a:spLocks noChangeArrowheads="1"/>
                </p:cNvSpPr>
                <p:nvPr/>
              </p:nvSpPr>
              <p:spPr bwMode="auto">
                <a:xfrm>
                  <a:off x="3830" y="3241"/>
                  <a:ext cx="1669" cy="23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eaLnBrk="1" hangingPunct="1"/>
                  <a:r>
                    <a:rPr lang="en-US" sz="1800">
                      <a:latin typeface="Calibri" charset="0"/>
                    </a:rPr>
                    <a:t>Biodiversity &amp; Systematics</a:t>
                  </a:r>
                </a:p>
              </p:txBody>
            </p:sp>
            <p:sp>
              <p:nvSpPr>
                <p:cNvPr id="33812" name="Oval 27"/>
                <p:cNvSpPr>
                  <a:spLocks noChangeArrowheads="1"/>
                </p:cNvSpPr>
                <p:nvPr/>
              </p:nvSpPr>
              <p:spPr bwMode="auto">
                <a:xfrm>
                  <a:off x="160" y="3808"/>
                  <a:ext cx="1616" cy="408"/>
                </a:xfrm>
                <a:prstGeom prst="ellipse">
                  <a:avLst/>
                </a:prstGeom>
                <a:solidFill>
                  <a:srgbClr val="79D07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>
                      <a:latin typeface="Calibri" charset="0"/>
                    </a:rPr>
                    <a:t>Genome Evolution</a:t>
                  </a:r>
                </a:p>
              </p:txBody>
            </p:sp>
            <p:sp>
              <p:nvSpPr>
                <p:cNvPr id="33813" name="Oval 29"/>
                <p:cNvSpPr>
                  <a:spLocks noChangeArrowheads="1"/>
                </p:cNvSpPr>
                <p:nvPr/>
              </p:nvSpPr>
              <p:spPr bwMode="auto">
                <a:xfrm>
                  <a:off x="3920" y="3768"/>
                  <a:ext cx="1616" cy="408"/>
                </a:xfrm>
                <a:prstGeom prst="ellipse">
                  <a:avLst/>
                </a:prstGeom>
                <a:solidFill>
                  <a:srgbClr val="79D07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>
                      <a:latin typeface="Calibri" charset="0"/>
                    </a:rPr>
                    <a:t>Adaptation &amp; Selection</a:t>
                  </a:r>
                </a:p>
              </p:txBody>
            </p:sp>
          </p:grpSp>
        </p:grpSp>
      </p:grpSp>
      <p:pic>
        <p:nvPicPr>
          <p:cNvPr id="20486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003550"/>
            <a:ext cx="1498600" cy="2116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angle 22"/>
          <p:cNvSpPr/>
          <p:nvPr/>
        </p:nvSpPr>
        <p:spPr>
          <a:xfrm>
            <a:off x="1866900" y="3502026"/>
            <a:ext cx="2921000" cy="558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anchor="ctr"/>
          <a:lstStyle/>
          <a:p>
            <a:pPr algn="ctr">
              <a:defRPr/>
            </a:pPr>
            <a:r>
              <a:rPr lang="en-US" dirty="0"/>
              <a:t>Next Gen Sequencing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391400" y="2724151"/>
            <a:ext cx="2921000" cy="558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anchor="ctr"/>
          <a:lstStyle/>
          <a:p>
            <a:pPr algn="ctr">
              <a:defRPr/>
            </a:pPr>
            <a:r>
              <a:rPr lang="en-US" dirty="0" err="1"/>
              <a:t>Transcriptomics</a:t>
            </a:r>
            <a:r>
              <a:rPr lang="en-US" dirty="0"/>
              <a:t>, Proteomics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680200" y="1887539"/>
            <a:ext cx="2921000" cy="558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anchor="ctr"/>
          <a:lstStyle/>
          <a:p>
            <a:pPr algn="ctr">
              <a:defRPr/>
            </a:pPr>
            <a:r>
              <a:rPr lang="en-US" dirty="0"/>
              <a:t>Whole Genome Annotation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866900" y="2724151"/>
            <a:ext cx="2921000" cy="558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anchor="ctr"/>
          <a:lstStyle/>
          <a:p>
            <a:pPr algn="ctr">
              <a:defRPr/>
            </a:pPr>
            <a:r>
              <a:rPr lang="en-US" dirty="0" err="1"/>
              <a:t>Bioinformatic</a:t>
            </a:r>
            <a:r>
              <a:rPr lang="en-US" dirty="0"/>
              <a:t> Tools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882900" y="1887539"/>
            <a:ext cx="2921000" cy="558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anchor="ctr"/>
          <a:lstStyle/>
          <a:p>
            <a:pPr algn="ctr">
              <a:defRPr/>
            </a:pPr>
            <a:r>
              <a:rPr lang="en-US" dirty="0"/>
              <a:t>Computer Technology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391400" y="3502026"/>
            <a:ext cx="2921000" cy="558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anchor="ctr"/>
          <a:lstStyle/>
          <a:p>
            <a:pPr algn="ctr">
              <a:defRPr/>
            </a:pPr>
            <a:r>
              <a:rPr lang="en-US" dirty="0"/>
              <a:t>Individualized Medicine</a:t>
            </a:r>
          </a:p>
        </p:txBody>
      </p:sp>
    </p:spTree>
    <p:extLst>
      <p:ext uri="{BB962C8B-B14F-4D97-AF65-F5344CB8AC3E}">
        <p14:creationId xmlns:p14="http://schemas.microsoft.com/office/powerpoint/2010/main" val="1513139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895309" y="466478"/>
            <a:ext cx="83945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Applications and Accuracy of Whole Genome Variants: Examples with Ancestry</a:t>
            </a:r>
          </a:p>
        </p:txBody>
      </p:sp>
      <p:pic>
        <p:nvPicPr>
          <p:cNvPr id="8" name="Picture 7" descr="Screen Shot 2017-06-09 at 4.11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6605" y="2032001"/>
            <a:ext cx="4543251" cy="424329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78000" y="1514600"/>
            <a:ext cx="39686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Fortune magazine 2015</a:t>
            </a:r>
          </a:p>
          <a:p>
            <a:r>
              <a:rPr lang="en-US" dirty="0"/>
              <a:t>Testing 2 different Ancestry kits for dogs</a:t>
            </a:r>
          </a:p>
        </p:txBody>
      </p:sp>
      <p:pic>
        <p:nvPicPr>
          <p:cNvPr id="10" name="Picture 9" descr="Screen Shot 2017-06-09 at 4.09.4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0" y="2753659"/>
            <a:ext cx="2616200" cy="558800"/>
          </a:xfrm>
          <a:prstGeom prst="rect">
            <a:avLst/>
          </a:prstGeom>
        </p:spPr>
      </p:pic>
      <p:pic>
        <p:nvPicPr>
          <p:cNvPr id="11" name="Picture 10" descr="Screen Shot 2017-06-09 at 4.09.03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199" y="3312459"/>
            <a:ext cx="1879600" cy="11049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046942" y="5035176"/>
            <a:ext cx="3034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‘Problems with algorithms</a:t>
            </a:r>
            <a:r>
              <a:rPr lang="is-IS" dirty="0"/>
              <a:t>…...’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004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17A50D-709A-FC48-8593-68E691BC4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3236" y="0"/>
            <a:ext cx="85255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51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1DCEFE-816B-2443-9175-3B1D70BD0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5456" y="0"/>
            <a:ext cx="680108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D52EBF-25C4-9E40-8C15-EC50A8EE3DC1}"/>
              </a:ext>
            </a:extLst>
          </p:cNvPr>
          <p:cNvSpPr txBox="1"/>
          <p:nvPr/>
        </p:nvSpPr>
        <p:spPr>
          <a:xfrm>
            <a:off x="497305" y="561474"/>
            <a:ext cx="269907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2017 Dog Breed Phylogeny</a:t>
            </a:r>
          </a:p>
          <a:p>
            <a:endParaRPr lang="en-US" dirty="0"/>
          </a:p>
          <a:p>
            <a:r>
              <a:rPr lang="en-US" dirty="0"/>
              <a:t>161 Breeds</a:t>
            </a:r>
          </a:p>
          <a:p>
            <a:r>
              <a:rPr lang="en-US" dirty="0"/>
              <a:t>23 Clades</a:t>
            </a:r>
          </a:p>
          <a:p>
            <a:r>
              <a:rPr lang="en-US" dirty="0"/>
              <a:t>150,000 SNPs</a:t>
            </a:r>
          </a:p>
        </p:txBody>
      </p:sp>
    </p:spTree>
    <p:extLst>
      <p:ext uri="{BB962C8B-B14F-4D97-AF65-F5344CB8AC3E}">
        <p14:creationId xmlns:p14="http://schemas.microsoft.com/office/powerpoint/2010/main" val="2504010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35176" y="636925"/>
            <a:ext cx="86305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Genomics Of Human Disease Variants:  Good News And Bad News And How It Relates To Disease In Wildlife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35176" y="3934050"/>
            <a:ext cx="873282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Problem</a:t>
            </a:r>
            <a:r>
              <a:rPr lang="en-US" sz="1600" dirty="0"/>
              <a:t>: One recent analysis of 406 published severe disease mutations observed in 104 newly sequenced individuals reported that 122 (27%) of these were either common polymorphisms or lacked direct evidence for pathogenicity.</a:t>
            </a:r>
          </a:p>
          <a:p>
            <a:endParaRPr lang="en-US" sz="1600" dirty="0"/>
          </a:p>
          <a:p>
            <a:r>
              <a:rPr lang="en-US" sz="1600" b="1" dirty="0"/>
              <a:t>Problem:  </a:t>
            </a:r>
            <a:r>
              <a:rPr lang="en-US" sz="1600" dirty="0"/>
              <a:t>Other studies have identified numerous alleged ‘severe disease-causing’ variants in the genomes of population controls. </a:t>
            </a:r>
          </a:p>
          <a:p>
            <a:endParaRPr lang="en-US" sz="1600" dirty="0"/>
          </a:p>
          <a:p>
            <a:r>
              <a:rPr lang="en-US" sz="1600" b="1" dirty="0"/>
              <a:t>Problem:  </a:t>
            </a:r>
            <a:r>
              <a:rPr lang="en-US" sz="1600" dirty="0"/>
              <a:t>In other cases, well-powered follow-up studies of high-profile reported mutations have cast serious doubts on initial reports assigning disease causality to sequence variants</a:t>
            </a:r>
            <a:r>
              <a:rPr lang="en-US" sz="1600" b="1" dirty="0"/>
              <a:t>, but the vast majority of false-positive findings probably remain undetected. 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2142573" y="1467922"/>
            <a:ext cx="7824450" cy="5390005"/>
            <a:chOff x="618573" y="1467921"/>
            <a:chExt cx="7824450" cy="539000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573" y="1467921"/>
              <a:ext cx="6438900" cy="243840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5669187" y="6488594"/>
              <a:ext cx="277383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s-IS" baseline="30000" dirty="0"/>
                <a:t>24 APRIL 2014 | VOL 508 | NATURE | 469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7137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0FFDE-AAF2-184F-9C3B-BA5B4131A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148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Will These Human Biomedical Best Practices Work for Wildlife Disease?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7A16D-2B57-6F4B-8D11-4BE0A7406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138990"/>
            <a:ext cx="11373852" cy="5342022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dirty="0"/>
              <a:t>Multiple unrelated families for rare monogenic conditions </a:t>
            </a:r>
          </a:p>
          <a:p>
            <a:pPr lvl="2"/>
            <a:r>
              <a:rPr lang="en-US" b="1" dirty="0">
                <a:solidFill>
                  <a:schemeClr val="accent1"/>
                </a:solidFill>
              </a:rPr>
              <a:t>(No)</a:t>
            </a:r>
          </a:p>
          <a:p>
            <a:pPr lvl="1"/>
            <a:r>
              <a:rPr lang="en-US" dirty="0"/>
              <a:t>1000’s to 10,000’s samples of ‘patients’ and ‘controls’ </a:t>
            </a:r>
          </a:p>
          <a:p>
            <a:pPr lvl="2"/>
            <a:r>
              <a:rPr lang="en-US" b="1" dirty="0">
                <a:solidFill>
                  <a:schemeClr val="accent1"/>
                </a:solidFill>
              </a:rPr>
              <a:t>(Maybe-depends on Scale… taxa/pathogen)</a:t>
            </a:r>
          </a:p>
          <a:p>
            <a:pPr lvl="1"/>
            <a:r>
              <a:rPr lang="en-US" dirty="0"/>
              <a:t>Consortiums to gather, curate samples </a:t>
            </a:r>
          </a:p>
          <a:p>
            <a:pPr lvl="2"/>
            <a:r>
              <a:rPr lang="en-US" b="1" dirty="0">
                <a:solidFill>
                  <a:schemeClr val="accent1"/>
                </a:solidFill>
              </a:rPr>
              <a:t>(Why not!)</a:t>
            </a:r>
          </a:p>
          <a:p>
            <a:pPr lvl="1"/>
            <a:r>
              <a:rPr lang="en-US" dirty="0"/>
              <a:t>Pool cohorts guided by demography, population genetics, and phenotypes </a:t>
            </a:r>
          </a:p>
          <a:p>
            <a:pPr lvl="2"/>
            <a:r>
              <a:rPr lang="en-US" b="1" dirty="0">
                <a:solidFill>
                  <a:schemeClr val="accent1"/>
                </a:solidFill>
              </a:rPr>
              <a:t>(Yes)  </a:t>
            </a:r>
          </a:p>
          <a:p>
            <a:pPr lvl="1"/>
            <a:r>
              <a:rPr lang="en-US" dirty="0"/>
              <a:t>For presumed monogenic diseases, multiple families (pedigrees), but if a de novo condition, analyze the parents, using hypothesis driven testing of genes. </a:t>
            </a:r>
          </a:p>
          <a:p>
            <a:pPr lvl="2"/>
            <a:r>
              <a:rPr lang="en-US" b="1" dirty="0">
                <a:solidFill>
                  <a:schemeClr val="accent1"/>
                </a:solidFill>
              </a:rPr>
              <a:t>(Yes, captive species)</a:t>
            </a:r>
          </a:p>
          <a:p>
            <a:pPr lvl="1"/>
            <a:r>
              <a:rPr lang="en-US" dirty="0"/>
              <a:t>Test hypotheses in genes known to be linked with phenotype (e.g. GO terms) or Systems Biology approaches </a:t>
            </a:r>
          </a:p>
          <a:p>
            <a:pPr lvl="2"/>
            <a:r>
              <a:rPr lang="en-US" b="1" dirty="0">
                <a:solidFill>
                  <a:schemeClr val="accent1"/>
                </a:solidFill>
              </a:rPr>
              <a:t>(Yes, comparative genomics, evolutionary genomics)</a:t>
            </a:r>
          </a:p>
          <a:p>
            <a:pPr lvl="1"/>
            <a:r>
              <a:rPr lang="en-US" dirty="0"/>
              <a:t>For cases and control studies based on whole exome: Bonferroni adjusted of 0.05/30,000 genes (or whatever the number of genes in organisms genome) </a:t>
            </a:r>
          </a:p>
          <a:p>
            <a:pPr lvl="2"/>
            <a:r>
              <a:rPr lang="en-US" b="1" dirty="0">
                <a:solidFill>
                  <a:schemeClr val="accent1"/>
                </a:solidFill>
              </a:rPr>
              <a:t>(Yes)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305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Human to Wildlife: How to identify causative variants within a gene linked with disease in Host Species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1) Association</a:t>
            </a:r>
            <a:r>
              <a:rPr lang="en-US" sz="2000" dirty="0"/>
              <a:t>: the variant is significantly enriched in cases compared to controls.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2) Segregation</a:t>
            </a:r>
            <a:r>
              <a:rPr lang="en-US" sz="2000" dirty="0"/>
              <a:t>: the variant is co-inherited with disease status within affected families and additional co-segregating pathogenic variants are unlikely or have been excluded.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3) Population frequency</a:t>
            </a:r>
            <a:r>
              <a:rPr lang="en-US" sz="2000" dirty="0"/>
              <a:t>: the variant is found at a low frequency, consistent with the proposed inheritance model and disease prevalence, in large population cohorts with similar ancestry to patients.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4) Conservation</a:t>
            </a:r>
            <a:r>
              <a:rPr lang="en-US" sz="2000" dirty="0"/>
              <a:t>: the site of the variant displays evolutionary conservation consistent with deleterious effects of sequence changes at that location.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94632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02105" y="427038"/>
            <a:ext cx="1009048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02105" y="1868312"/>
            <a:ext cx="10956758" cy="4525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b="1" dirty="0"/>
              <a:t>5) Predicted effect on function</a:t>
            </a:r>
            <a:r>
              <a:rPr lang="en-US" sz="2400" dirty="0"/>
              <a:t>: variant is found at the location within the protein predicted to cause functional disruption (for example, enzyme active site, protein-binding region).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6) Gene disruption</a:t>
            </a:r>
            <a:r>
              <a:rPr lang="en-US" sz="2400" dirty="0"/>
              <a:t>: the variant significantly alters levels, splicing or normal biochemical function of the product of the affected gene. (in vitro verification)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7) Phenotype recapitulation</a:t>
            </a:r>
            <a:r>
              <a:rPr lang="en-US" sz="2400" dirty="0"/>
              <a:t>: introduction of the variant, or an engineered gene product carrying the variant, into a cell line or animal model results in a phenotype that is consistent with the disease and that is unlikely to arise from disruption of genes selected at random.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8) Rescue</a:t>
            </a:r>
            <a:r>
              <a:rPr lang="en-US" sz="2400" dirty="0"/>
              <a:t>: the cellular phenotype in patient-derived cells, model organisms, or engineered equivalents can be rescued by addition of wild-type gene product or specific knockdown of the variant allele. </a:t>
            </a:r>
          </a:p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662DCCA-1379-E44B-88BD-553461B0D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sz="2800" dirty="0"/>
              <a:t>Human to Wildlife: How to identify causative variants within a gene linked with disease in Host Species</a:t>
            </a:r>
          </a:p>
        </p:txBody>
      </p:sp>
    </p:spTree>
    <p:extLst>
      <p:ext uri="{BB962C8B-B14F-4D97-AF65-F5344CB8AC3E}">
        <p14:creationId xmlns:p14="http://schemas.microsoft.com/office/powerpoint/2010/main" val="2336216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658556" y="2593118"/>
            <a:ext cx="10334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/>
              <a:t> 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5681" y="395112"/>
            <a:ext cx="1755909" cy="16933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5681" y="4620011"/>
            <a:ext cx="1755909" cy="18757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5189" y="2540000"/>
            <a:ext cx="2106400" cy="16227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0112" y="500680"/>
            <a:ext cx="2446479" cy="16300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44746" y="395112"/>
            <a:ext cx="1925477" cy="17356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40112" y="5026812"/>
            <a:ext cx="2455333" cy="14373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97334" y="2300111"/>
            <a:ext cx="1284721" cy="216674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44745" y="4733161"/>
            <a:ext cx="1803176" cy="17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439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1648</TotalTime>
  <Words>598</Words>
  <Application>Microsoft Macintosh PowerPoint</Application>
  <PresentationFormat>Widescreen</PresentationFormat>
  <Paragraphs>81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ＭＳ Ｐゴシック</vt:lpstr>
      <vt:lpstr>Arial</vt:lpstr>
      <vt:lpstr>Calibri</vt:lpstr>
      <vt:lpstr>Calibri Light</vt:lpstr>
      <vt:lpstr>HelveticaNeue</vt:lpstr>
      <vt:lpstr>msgothic</vt:lpstr>
      <vt:lpstr>Wingdings</vt:lpstr>
      <vt:lpstr>Office Theme</vt:lpstr>
      <vt:lpstr>Disease Genes and Identification of Significant Variants</vt:lpstr>
      <vt:lpstr>PowerPoint Presentation</vt:lpstr>
      <vt:lpstr>PowerPoint Presentation</vt:lpstr>
      <vt:lpstr>PowerPoint Presentation</vt:lpstr>
      <vt:lpstr>PowerPoint Presentation</vt:lpstr>
      <vt:lpstr>Will These Human Biomedical Best Practices Work for Wildlife Disease?</vt:lpstr>
      <vt:lpstr>Human to Wildlife: How to identify causative variants within a gene linked with disease in Host Species</vt:lpstr>
      <vt:lpstr>Human to Wildlife: How to identify causative variants within a gene linked with disease in Host Species</vt:lpstr>
      <vt:lpstr>PowerPoint Presentation</vt:lpstr>
      <vt:lpstr>PowerPoint Presentation</vt:lpstr>
      <vt:lpstr>PowerPoint Presentation</vt:lpstr>
      <vt:lpstr>Genomics Unites Human Biomedicine and Wildlife Research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Jill Slattery</dc:creator>
  <cp:lastModifiedBy>Jill Slattery</cp:lastModifiedBy>
  <cp:revision>26</cp:revision>
  <dcterms:created xsi:type="dcterms:W3CDTF">2018-06-06T21:37:24Z</dcterms:created>
  <dcterms:modified xsi:type="dcterms:W3CDTF">2018-06-08T13:02:07Z</dcterms:modified>
</cp:coreProperties>
</file>

<file path=docProps/thumbnail.jpeg>
</file>